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239D"/>
    <a:srgbClr val="000000"/>
    <a:srgbClr val="FF7C80"/>
    <a:srgbClr val="99FF33"/>
    <a:srgbClr val="DE84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450" y="1206"/>
      </p:cViewPr>
      <p:guideLst>
        <p:guide orient="horz" pos="2160"/>
        <p:guide pos="2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ru-RU"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2060"/>
                </a:solidFill>
              </a:rPr>
              <a:t>Структура доходов МО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defRPr lang="ru-RU"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</a:rPr>
              <a:t>«Новогоренское </a:t>
            </a:r>
            <a:r>
              <a:rPr lang="ru-RU" dirty="0">
                <a:solidFill>
                  <a:srgbClr val="002060"/>
                </a:solidFill>
              </a:rPr>
              <a:t>сельское поселение" на </a:t>
            </a:r>
            <a:r>
              <a:rPr lang="ru-RU" dirty="0" smtClean="0">
                <a:solidFill>
                  <a:srgbClr val="002060"/>
                </a:solidFill>
              </a:rPr>
              <a:t>202</a:t>
            </a:r>
            <a:r>
              <a:rPr lang="en-US" dirty="0" smtClean="0">
                <a:solidFill>
                  <a:srgbClr val="002060"/>
                </a:solidFill>
              </a:rPr>
              <a:t>3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год</a:t>
            </a:r>
          </a:p>
        </c:rich>
      </c:tx>
      <c:layout>
        <c:manualLayout>
          <c:xMode val="edge"/>
          <c:yMode val="edge"/>
          <c:x val="0.110122377639255"/>
          <c:y val="3.3435163029068397E-2"/>
        </c:manualLayout>
      </c:layout>
      <c:overlay val="0"/>
    </c:title>
    <c:autoTitleDeleted val="0"/>
    <c:view3D>
      <c:rotX val="3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281291421256496E-2"/>
          <c:y val="0.23164257612112801"/>
          <c:w val="0.84128388156211698"/>
          <c:h val="0.716018167954771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МО "Чажемтовское сельское поселение" на 2019 год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shade val="25000"/>
                    <a:satMod val="250000"/>
                  </a:schemeClr>
                </a:gs>
                <a:gs pos="68000">
                  <a:schemeClr val="accent1">
                    <a:tint val="86000"/>
                    <a:satMod val="115000"/>
                  </a:schemeClr>
                </a:gs>
                <a:gs pos="100000">
                  <a:schemeClr val="accent1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7150" dist="38100" dir="5400000" algn="ctr" rotWithShape="0">
                <a:schemeClr val="accent1">
                  <a:shade val="9000"/>
                  <a:satMod val="105000"/>
                  <a:alpha val="48000"/>
                </a:schemeClr>
              </a:outerShdw>
            </a:effectLst>
            <a:scene3d>
              <a:camera prst="orthographicFront" fov="0">
                <a:rot lat="0" lon="0" rev="0"/>
              </a:camera>
              <a:lightRig rig="glow" dir="tl">
                <a:rot lat="0" lon="0" rev="900000"/>
              </a:lightRig>
            </a:scene3d>
            <a:sp3d prstMaterial="powder">
              <a:bevelT w="25400" h="38100"/>
            </a:sp3d>
          </c:spPr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5.3639471313924499E-2"/>
                  <c:y val="-5.111400589239870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Безвозмездные поступления
</a:t>
                    </a:r>
                    <a:r>
                      <a:rPr lang="en-US" sz="1600" dirty="0" smtClean="0"/>
                      <a:t>88</a:t>
                    </a:r>
                    <a:r>
                      <a:rPr lang="ru-RU" sz="1600" dirty="0" smtClean="0"/>
                      <a:t>%</a:t>
                    </a:r>
                    <a:endParaRPr lang="ru-RU" sz="160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2736923553677094E-2"/>
                  <c:y val="2.991355729279029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Налоговые доходы
</a:t>
                    </a:r>
                    <a:r>
                      <a:rPr lang="en-US" sz="1600" dirty="0" smtClean="0"/>
                      <a:t>11</a:t>
                    </a:r>
                    <a:r>
                      <a:rPr lang="ru-RU" sz="1600" dirty="0" smtClean="0"/>
                      <a:t>%</a:t>
                    </a:r>
                    <a:endParaRPr lang="ru-RU" sz="160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1259626143142203E-2"/>
                  <c:y val="4.013978390146619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Неналоговые доходы
</a:t>
                    </a:r>
                    <a:r>
                      <a:rPr lang="en-US" sz="1600" dirty="0" smtClean="0"/>
                      <a:t>1</a:t>
                    </a:r>
                    <a:r>
                      <a:rPr lang="ru-RU" sz="1600" dirty="0" smtClean="0"/>
                      <a:t>%</a:t>
                    </a:r>
                    <a:endParaRPr lang="ru-RU" sz="160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6472.9</c:v>
                </c:pt>
                <c:pt idx="1">
                  <c:v>824.7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lang="ru-RU"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ru-RU"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2060"/>
                </a:solidFill>
              </a:rPr>
              <a:t>Структура расходов бюджета МО </a:t>
            </a:r>
            <a:r>
              <a:rPr lang="ru-RU" dirty="0" smtClean="0">
                <a:solidFill>
                  <a:srgbClr val="002060"/>
                </a:solidFill>
              </a:rPr>
              <a:t>«Новогоренское </a:t>
            </a:r>
            <a:r>
              <a:rPr lang="ru-RU" dirty="0">
                <a:solidFill>
                  <a:srgbClr val="002060"/>
                </a:solidFill>
              </a:rPr>
              <a:t>сельское поселение» на </a:t>
            </a:r>
            <a:r>
              <a:rPr lang="ru-RU" dirty="0" smtClean="0">
                <a:solidFill>
                  <a:srgbClr val="002060"/>
                </a:solidFill>
              </a:rPr>
              <a:t>202</a:t>
            </a:r>
            <a:r>
              <a:rPr lang="en-US" dirty="0" smtClean="0">
                <a:solidFill>
                  <a:srgbClr val="002060"/>
                </a:solidFill>
              </a:rPr>
              <a:t>3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год</a:t>
            </a:r>
          </a:p>
        </c:rich>
      </c:tx>
      <c:layout>
        <c:manualLayout>
          <c:xMode val="edge"/>
          <c:yMode val="edge"/>
          <c:x val="0.123335781495756"/>
          <c:y val="0"/>
        </c:manualLayout>
      </c:layout>
      <c:overlay val="0"/>
    </c:title>
    <c:autoTitleDeleted val="0"/>
    <c:view3D>
      <c:rotX val="3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218205377103801E-2"/>
          <c:y val="0.134222257345575"/>
          <c:w val="0.61709419017550704"/>
          <c:h val="0.787206291301194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МО «Чажемтовское сельское поселение» на 2020 год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56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,1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34740818840628E-2"/>
                  <c:y val="-0.17229829459979601"/>
                </c:manualLayout>
              </c:layout>
              <c:tx>
                <c:rich>
                  <a:bodyPr/>
                  <a:lstStyle/>
                  <a:p>
                    <a:r>
                      <a:rPr altLang="en-US" dirty="0" smtClean="0"/>
                      <a:t>5,0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7,</a:t>
                    </a:r>
                    <a:r>
                      <a:rPr altLang="en-US" smtClean="0"/>
                      <a:t>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30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0243855075632601E-2"/>
                  <c:y val="-8.2507590010776795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1,4%</a:t>
                    </a:r>
                    <a:endParaRPr lang="en-US" sz="18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Лист1!$A$2:$A$8</c:f>
              <c:strCache>
                <c:ptCount val="7"/>
                <c:pt idx="0">
                  <c:v>0100 общегосудартсвенные вопросы</c:v>
                </c:pt>
                <c:pt idx="1">
                  <c:v>0300 национальная безопасность и правоохранительная деятельность</c:v>
                </c:pt>
                <c:pt idx="2">
                  <c:v>0400 национальная экономика</c:v>
                </c:pt>
                <c:pt idx="3">
                  <c:v>0500  жилищно-коммунальное хозяйство</c:v>
                </c:pt>
                <c:pt idx="4">
                  <c:v>0700 образование</c:v>
                </c:pt>
                <c:pt idx="5">
                  <c:v>0800 культура, кинемотография</c:v>
                </c:pt>
                <c:pt idx="6">
                  <c:v>1100 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4017.8</c:v>
                </c:pt>
                <c:pt idx="1">
                  <c:v>9</c:v>
                </c:pt>
                <c:pt idx="2">
                  <c:v>363</c:v>
                </c:pt>
                <c:pt idx="3">
                  <c:v>613.70000000000005</c:v>
                </c:pt>
                <c:pt idx="4">
                  <c:v>7</c:v>
                </c:pt>
                <c:pt idx="5">
                  <c:v>2227.5</c:v>
                </c:pt>
                <c:pt idx="6">
                  <c:v>267.5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Лист1!$A$2:$A$8</c:f>
              <c:strCache>
                <c:ptCount val="7"/>
                <c:pt idx="0">
                  <c:v>0100 общегосудартсвенные вопросы</c:v>
                </c:pt>
                <c:pt idx="1">
                  <c:v>0300 национальная безопасность и правоохранительная деятельность</c:v>
                </c:pt>
                <c:pt idx="2">
                  <c:v>0400 национальная экономика</c:v>
                </c:pt>
                <c:pt idx="3">
                  <c:v>0500  жилищно-коммунальное хозяйство</c:v>
                </c:pt>
                <c:pt idx="4">
                  <c:v>0700 образование</c:v>
                </c:pt>
                <c:pt idx="5">
                  <c:v>0800 культура, кинемотография</c:v>
                </c:pt>
                <c:pt idx="6">
                  <c:v>1100 физическая культура и спорт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 rot="0" spcFirstLastPara="0" vertOverflow="ellipsis" vert="horz" wrap="square" anchor="ctr" anchorCtr="1"/>
        <a:lstStyle/>
        <a:p>
          <a:pPr>
            <a:defRPr lang="ru-RU"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lang="ru-RU"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0.88148</cdr:x>
      <cdr:y>0.47143</cdr:y>
    </cdr:from>
    <cdr:to>
      <cdr:x>1</cdr:x>
      <cdr:y>0.65428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929486" y="235745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45720" tIns="45720" rIns="45720" bIns="45720" rtlCol="0" anchor="t" anchorCtr="0">
          <a:norm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Прямое соединение 2"/>
        <cdr:cNvSpPr/>
      </cdr:nvSpPr>
      <cdr:spPr>
        <a:xfrm xmlns:a="http://schemas.openxmlformats.org/drawingml/2006/main">
          <a:off x="-500034" y="-357166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vert="horz" wrap="none" lIns="45720" tIns="45720" rIns="45720" bIns="45720" anchor="t" anchorCtr="0">
          <a:norm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548B3-C70F-4272-BA04-0F852EC99F24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36B9B-028F-46C2-9488-F399D60BB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756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B9B-028F-46C2-9488-F399D60BB15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152C-D345-4DC3-8E86-24264DEE8D1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564C-642F-49A8-B9EC-81D2A51C22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152C-D345-4DC3-8E86-24264DEE8D1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564C-642F-49A8-B9EC-81D2A51C22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152C-D345-4DC3-8E86-24264DEE8D1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564C-642F-49A8-B9EC-81D2A51C22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152C-D345-4DC3-8E86-24264DEE8D1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564C-642F-49A8-B9EC-81D2A51C22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152C-D345-4DC3-8E86-24264DEE8D1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564C-642F-49A8-B9EC-81D2A51C22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152C-D345-4DC3-8E86-24264DEE8D1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564C-642F-49A8-B9EC-81D2A51C22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152C-D345-4DC3-8E86-24264DEE8D1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564C-642F-49A8-B9EC-81D2A51C22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152C-D345-4DC3-8E86-24264DEE8D1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564C-642F-49A8-B9EC-81D2A51C22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152C-D345-4DC3-8E86-24264DEE8D1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564C-642F-49A8-B9EC-81D2A51C22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152C-D345-4DC3-8E86-24264DEE8D1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564C-642F-49A8-B9EC-81D2A51C22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152C-D345-4DC3-8E86-24264DEE8D1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81564C-642F-49A8-B9EC-81D2A51C223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BB152C-D345-4DC3-8E86-24264DEE8D1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81564C-642F-49A8-B9EC-81D2A51C223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7584" y="692696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Муниципальное образование 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«Новогоренское сельское поселение»</a:t>
            </a:r>
            <a:endParaRPr lang="ru-RU" sz="2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42088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</a:t>
            </a:r>
            <a:r>
              <a:rPr lang="ru-RU" sz="3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</a:t>
            </a:r>
            <a:r>
              <a:rPr lang="ru-RU" sz="3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и на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79512" y="1988840"/>
            <a:ext cx="914400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портфель бюдже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933056"/>
            <a:ext cx="3429024" cy="228433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2" name="Рисунок 11" descr="калькулято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3933056"/>
            <a:ext cx="3143272" cy="221456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Программы в бюджете муниципального образования «Новогоренское сельское поселение» на 202</a:t>
            </a:r>
            <a:r>
              <a:rPr lang="en-US" sz="2800" b="1" dirty="0">
                <a:solidFill>
                  <a:srgbClr val="002060"/>
                </a:solidFill>
              </a:rPr>
              <a:t>3</a:t>
            </a:r>
            <a:r>
              <a:rPr lang="ru-RU" sz="2800" b="1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год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2391" y="2094081"/>
            <a:ext cx="3312368" cy="15841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ВЕДОМСТВЕННЫЕ 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 ВЦП)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499992" y="2723038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514737" y="2094081"/>
            <a:ext cx="2952328" cy="15841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общую сумму в размере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ru-RU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276056"/>
            <a:ext cx="7704856" cy="914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бюджетных ассигнований, формируемых в рамках ведомственных целевых </a:t>
            </a:r>
            <a:r>
              <a:rPr lang="ru-RU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программ, в </a:t>
            </a:r>
            <a:r>
              <a:rPr lang="ru-RU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общем объеме расходов бюджета МО </a:t>
            </a:r>
            <a:r>
              <a:rPr lang="ru-RU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«Новогоренское сельское поселение» </a:t>
            </a:r>
            <a:r>
              <a:rPr lang="ru-RU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6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670" y="1928802"/>
            <a:ext cx="5516737" cy="1631216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СПАСИБО </a:t>
            </a:r>
          </a:p>
          <a:p>
            <a:pPr algn="ctr"/>
            <a:r>
              <a:rPr lang="ru-RU" sz="50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 ВНИМАНИЕ!</a:t>
            </a:r>
            <a:endParaRPr lang="ru-RU" sz="5000" b="1" dirty="0">
              <a:solidFill>
                <a:schemeClr val="bg2">
                  <a:lumMod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для формирования бюджета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формирование бюджет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8215370" cy="46560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08112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на 202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и плановый период 202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202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285720" y="1857364"/>
            <a:ext cx="2786082" cy="4714908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 путем обеспечения сбалансированного распределения имеющихся бюджетных ресурсов на мероприятия, которые обеспечат социально- экономическое развитие муниципального образования «Новогоренское сельское поселение», обеспечения соблюдения требований законодательства о контрактной системе в сфере закупок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75856" y="1844824"/>
            <a:ext cx="2786082" cy="4714908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реализации программ и мероприятий, софинансируемых из районного, областного и федерального бюджетов, исходя из возможностей бюджета поселения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215074" y="1857364"/>
            <a:ext cx="2786082" cy="4714908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эффективного муниципального финансового контроля за расходованием средств бюджета поселения, проведением бюджетных процедур с целью улучшение финансовой дисциплины главных распорядителей бюджетных средств, повышения качества муниципальных финансов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формирования бюджета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357554" y="1196752"/>
            <a:ext cx="2500330" cy="1656184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Ст. 33 Бюджетного кодекса Российской Федерации</a:t>
            </a:r>
          </a:p>
          <a:p>
            <a:pPr algn="ctr"/>
            <a:endParaRPr lang="ru-RU" sz="9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Принцип сбалансированности бюджета </a:t>
            </a:r>
          </a:p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Доходы = Расходы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285720" y="3068960"/>
            <a:ext cx="4071966" cy="3384376"/>
          </a:xfrm>
          <a:prstGeom prst="verticalScrol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Если Доходы больше чем Расходы, то возникает </a:t>
            </a:r>
            <a:r>
              <a:rPr lang="ru-RU" sz="1500" b="1" dirty="0" smtClean="0">
                <a:solidFill>
                  <a:srgbClr val="C00000"/>
                </a:solidFill>
              </a:rPr>
              <a:t>ПРОФИЦИТ</a:t>
            </a:r>
            <a:r>
              <a:rPr lang="ru-RU" sz="1500" b="1" dirty="0" smtClean="0">
                <a:solidFill>
                  <a:schemeClr val="tx1"/>
                </a:solidFill>
              </a:rPr>
              <a:t> бюджета. Бюджетный </a:t>
            </a:r>
            <a:r>
              <a:rPr lang="ru-RU" sz="1500" b="1" dirty="0" err="1" smtClean="0">
                <a:solidFill>
                  <a:schemeClr val="tx1"/>
                </a:solidFill>
              </a:rPr>
              <a:t>профицит</a:t>
            </a:r>
            <a:r>
              <a:rPr lang="ru-RU" sz="1500" b="1" dirty="0" smtClean="0">
                <a:solidFill>
                  <a:schemeClr val="tx1"/>
                </a:solidFill>
              </a:rPr>
              <a:t> используется только на погашение муниципального долга и на образование финансового резерва, который также идет на погашение муниципального долга, если не возникает бюджетного дефицита</a:t>
            </a:r>
            <a:r>
              <a:rPr lang="ru-RU" sz="1400" b="1" dirty="0" smtClean="0">
                <a:solidFill>
                  <a:schemeClr val="bg1"/>
                </a:solidFill>
              </a:rPr>
              <a:t>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4929190" y="3068960"/>
            <a:ext cx="4071966" cy="3312368"/>
          </a:xfrm>
          <a:prstGeom prst="verticalScrol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Если Доходы меньше чем Расходы, то возникает </a:t>
            </a:r>
            <a:r>
              <a:rPr lang="ru-RU" sz="1500" b="1" dirty="0" smtClean="0">
                <a:solidFill>
                  <a:srgbClr val="C00000"/>
                </a:solidFill>
              </a:rPr>
              <a:t>ДЕФИЦИТ</a:t>
            </a:r>
            <a:r>
              <a:rPr lang="ru-RU" sz="1500" b="1" dirty="0" smtClean="0">
                <a:solidFill>
                  <a:schemeClr val="tx1"/>
                </a:solidFill>
              </a:rPr>
              <a:t> бюджета. Бюджетный дефицит – это финансовое явление, при котором наблюдается превышение расходной части бюджета над его доходной частью. </a:t>
            </a:r>
            <a:endParaRPr lang="ru-RU" sz="1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214422"/>
            <a:ext cx="8215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/>
              <a:t>Доходы бюджета </a:t>
            </a:r>
            <a:r>
              <a:rPr lang="ru-RU" sz="1400" dirty="0" smtClean="0"/>
              <a:t>-</a:t>
            </a:r>
            <a:r>
              <a:rPr lang="ru-RU" sz="1400" b="1" dirty="0" smtClean="0"/>
              <a:t> </a:t>
            </a:r>
            <a:r>
              <a:rPr lang="ru-RU" sz="1400" dirty="0" smtClean="0"/>
              <a:t>это денежные средства, поступающие в безвозмездном и безвозвратном порядке в соответствии с законодательством Российской Федерации в распоряжение органов государственной власти и местного самоуправления</a:t>
            </a:r>
            <a:r>
              <a:rPr lang="ru-RU" sz="1400" b="1" dirty="0" smtClean="0"/>
              <a:t>.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1928802"/>
            <a:ext cx="2143140" cy="9286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Доходы бюджета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3357562"/>
            <a:ext cx="2428892" cy="1143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Неналоговые доходы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4857760"/>
            <a:ext cx="2428892" cy="15001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•Доходы от продажи, аренды государственного (муниципального) имущества •Доходы от платных услуг, оказываемых органами власти, а также бюджетными учреждениями </a:t>
            </a:r>
          </a:p>
          <a:p>
            <a:pPr algn="just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•Штрафы, пени за нарушение законодательства и др.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357562"/>
            <a:ext cx="2286016" cy="1143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Налоговые доходы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4857760"/>
            <a:ext cx="2286016" cy="15001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•Налог на доходы физических лиц </a:t>
            </a:r>
          </a:p>
          <a:p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•Налог на землю </a:t>
            </a:r>
          </a:p>
          <a:p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•Налог на имущество физических  лиц </a:t>
            </a:r>
          </a:p>
          <a:p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•Акцизы</a:t>
            </a:r>
          </a:p>
          <a:p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•Госпошлина за совершение нотариальных действий</a:t>
            </a:r>
          </a:p>
          <a:p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43636" y="3357562"/>
            <a:ext cx="2500330" cy="1143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Безвозмездные поступления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43636" y="4857760"/>
            <a:ext cx="2500330" cy="15001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Дотации, субсидии, субвенции, иные межбюджетные трансферты (ИМБТ), поступающие из других бюджетов бюджетной системы РФ 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857356" y="3143248"/>
            <a:ext cx="5500726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8" idx="0"/>
          </p:cNvCxnSpPr>
          <p:nvPr/>
        </p:nvCxnSpPr>
        <p:spPr>
          <a:xfrm rot="5400000">
            <a:off x="1750199" y="3250405"/>
            <a:ext cx="214314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464843" y="3250405"/>
            <a:ext cx="214314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7250925" y="3250405"/>
            <a:ext cx="214314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572000" y="3000372"/>
            <a:ext cx="285752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9" idx="0"/>
          </p:cNvCxnSpPr>
          <p:nvPr/>
        </p:nvCxnSpPr>
        <p:spPr>
          <a:xfrm rot="5400000">
            <a:off x="1678761" y="4679165"/>
            <a:ext cx="35719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7" idx="0"/>
          </p:cNvCxnSpPr>
          <p:nvPr/>
        </p:nvCxnSpPr>
        <p:spPr>
          <a:xfrm rot="5400000">
            <a:off x="4393405" y="4679165"/>
            <a:ext cx="35719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2"/>
            <a:endCxn id="11" idx="0"/>
          </p:cNvCxnSpPr>
          <p:nvPr/>
        </p:nvCxnSpPr>
        <p:spPr>
          <a:xfrm rot="5400000">
            <a:off x="7215206" y="4679165"/>
            <a:ext cx="35719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229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муниципального образования «Новогоренское сельское поселение» на 202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плановый период 202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202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625" y="1052830"/>
          <a:ext cx="8429625" cy="536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050"/>
                <a:gridCol w="1702435"/>
                <a:gridCol w="1703070"/>
                <a:gridCol w="1703070"/>
              </a:tblGrid>
              <a:tr h="6667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Наименование дохода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План на 2023 год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(тыс. рублей)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План на 2024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(тыс. рублей)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План на 2025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(тыс. рублей)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Налоговые доходы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912,3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966,2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1022,8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 на доходы физических лиц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412,0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451,7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Акцизы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</a:t>
                      </a:r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</a:t>
                      </a:r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781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 на имущество физических лиц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11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Земельный налог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Государственная пошлина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638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Неналоговые доходы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Доходы от использования имущества, находящегося в государственной и муниципальной собственности.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Доходы от оказания платных услуг и компенсации затрат государства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  <a:p>
                      <a:pPr algn="ctr"/>
                      <a:endParaRPr lang="ru-RU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  <a:p>
                      <a:pPr algn="ctr"/>
                      <a:endParaRPr lang="ru-RU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  <a:p>
                      <a:pPr algn="ctr"/>
                      <a:endParaRPr lang="ru-RU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781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Итого доходов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951,7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1007,0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1065,8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Безвозмездные поступления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7220,9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7201,6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7169,8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781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Дотации бюджетам бюджетной системы 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Иные межбюджетные трансферты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6502,9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6494,4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6462,5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781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Всего доходов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8172,6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8208,6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8235,6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00034" y="357166"/>
          <a:ext cx="8286808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77809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МО «Новогоренское сельское поселение» 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и на плановый период 202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202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196752"/>
          <a:ext cx="8496944" cy="51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808312"/>
                <a:gridCol w="1656184"/>
                <a:gridCol w="1512168"/>
                <a:gridCol w="1512168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Направление расходов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(план)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(тыс. рублей)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2024 год (план)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(тыс. рублей)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2025 год (план)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(тыс. рублей)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446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4632,6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</a:t>
                      </a:r>
                      <a:r>
                        <a:rPr lang="ru-RU" alt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</a:t>
                      </a:r>
                      <a:r>
                        <a:rPr lang="ru-RU" alt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9784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 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6446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417,0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453,0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480,0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6446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582,0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417,8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252,6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6446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6446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2405,3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2405,3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2405,3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6446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 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64460">
                <a:tc>
                  <a:txBody>
                    <a:bodyPr/>
                    <a:lstStyle/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8172,6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8208,6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8235,6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323528" y="607040"/>
          <a:ext cx="817756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699</Words>
  <Application>Microsoft Office PowerPoint</Application>
  <PresentationFormat>Экран (4:3)</PresentationFormat>
  <Paragraphs>178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Презентация PowerPoint</vt:lpstr>
      <vt:lpstr>Основы для формирования бюджета</vt:lpstr>
      <vt:lpstr>Основные направления бюджетной политики на 2023 год и плановый период 2024 и 2025 годов</vt:lpstr>
      <vt:lpstr>Принцип формирования бюджета</vt:lpstr>
      <vt:lpstr>Доходы бюджета</vt:lpstr>
      <vt:lpstr>Доходы бюджета муниципального образования «Новогоренское сельское поселение» на 2023 год и на плановый период 2024 и 2025 годов</vt:lpstr>
      <vt:lpstr>Презентация PowerPoint</vt:lpstr>
      <vt:lpstr>Расходы бюджета МО «Новогоренское сельское поселение»  на 2023 год и на плановый период 2024 и 2025 годов</vt:lpstr>
      <vt:lpstr>Презентация PowerPoint</vt:lpstr>
      <vt:lpstr>Программы в бюджете муниципального образования «Новогоренское сельское поселение» на 2023 год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Urist</dc:creator>
  <cp:lastModifiedBy>PrintMaster</cp:lastModifiedBy>
  <cp:revision>139</cp:revision>
  <dcterms:created xsi:type="dcterms:W3CDTF">2019-06-13T03:25:00Z</dcterms:created>
  <dcterms:modified xsi:type="dcterms:W3CDTF">2023-01-13T04:34:08Z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EE2509191B434DAF899D11CD1F61B995</vt:lpwstr>
  </property>
  <property fmtid="{D5CDD505-2E9C-101B-9397-08002B2CF9AE}" pid="3" name="KSOProductBuildVer">
    <vt:lpwstr>1049-11.2.0.11440</vt:lpwstr>
  </property>
</Properties>
</file>